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9" r:id="rId5"/>
    <p:sldId id="256" r:id="rId6"/>
    <p:sldId id="257" r:id="rId7"/>
    <p:sldId id="260" r:id="rId8"/>
    <p:sldId id="285" r:id="rId9"/>
    <p:sldId id="292" r:id="rId10"/>
    <p:sldId id="293" r:id="rId11"/>
    <p:sldId id="305" r:id="rId12"/>
    <p:sldId id="294" r:id="rId13"/>
    <p:sldId id="295" r:id="rId14"/>
    <p:sldId id="296" r:id="rId15"/>
    <p:sldId id="297" r:id="rId16"/>
    <p:sldId id="298" r:id="rId17"/>
    <p:sldId id="299" r:id="rId18"/>
    <p:sldId id="302" r:id="rId19"/>
    <p:sldId id="306" r:id="rId20"/>
    <p:sldId id="26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9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4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12/22/23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12/22/23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pPr/>
              <a:t>12/22/23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12/22/23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12/22/23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12/22/23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12/22/23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12/22/23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12/22/23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12/22/23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12/22/23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12/22/23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12/22/23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SORTING A LIST OF RECORDS - PSEUDOCODE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9" y="1061093"/>
            <a:ext cx="4978144" cy="42516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Data structure definition</a:t>
            </a:r>
          </a:p>
          <a:p>
            <a:pPr marL="914400" lvl="2" indent="0" algn="just">
              <a:buNone/>
            </a:pPr>
            <a:r>
              <a:rPr lang="en-US" dirty="0" err="1">
                <a:latin typeface="Lato" panose="020F0502020204030203"/>
                <a:cs typeface="Arial" panose="020B0604020202020204" pitchFamily="34" charset="0"/>
              </a:rPr>
              <a:t>struct</a:t>
            </a:r>
            <a:r>
              <a:rPr lang="en-US" dirty="0">
                <a:latin typeface="Lato" panose="020F0502020204030203"/>
                <a:cs typeface="Arial" panose="020B0604020202020204" pitchFamily="34" charset="0"/>
              </a:rPr>
              <a:t> Candidate{</a:t>
            </a:r>
          </a:p>
          <a:p>
            <a:pPr marL="914400" lvl="2" indent="0" algn="just">
              <a:buNone/>
            </a:pPr>
            <a:r>
              <a:rPr lang="en-US" dirty="0">
                <a:latin typeface="Lato" panose="020F0502020204030203"/>
                <a:cs typeface="Arial" panose="020B0604020202020204" pitchFamily="34" charset="0"/>
              </a:rPr>
              <a:t>   code; </a:t>
            </a:r>
          </a:p>
          <a:p>
            <a:pPr marL="914400" lvl="2" indent="0" algn="just">
              <a:buNone/>
            </a:pPr>
            <a:r>
              <a:rPr lang="en-US" dirty="0">
                <a:latin typeface="Lato" panose="020F0502020204030203"/>
                <a:cs typeface="Arial" panose="020B0604020202020204" pitchFamily="34" charset="0"/>
              </a:rPr>
              <a:t>   score; </a:t>
            </a:r>
          </a:p>
          <a:p>
            <a:pPr marL="914400" lvl="2" indent="0" algn="just">
              <a:buNone/>
            </a:pPr>
            <a:r>
              <a:rPr lang="en-US" dirty="0">
                <a:latin typeface="Lato" panose="020F0502020204030203"/>
                <a:cs typeface="Arial" panose="020B0604020202020204" pitchFamily="34" charset="0"/>
              </a:rPr>
              <a:t>}</a:t>
            </a:r>
          </a:p>
          <a:p>
            <a:pPr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Use an array of pointers, each pointer points to 1 record (dynamic allocation)</a:t>
            </a:r>
          </a:p>
          <a:p>
            <a:pPr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When swapping two elements, only swap two pointers (no need to swap the memory contents of the two records).</a:t>
            </a:r>
          </a:p>
          <a:p>
            <a:pPr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Heap sorting algorithm is applied</a:t>
            </a:r>
            <a:endParaRPr lang="en-GB" sz="2000" dirty="0">
              <a:latin typeface="Lato" panose="020F0502020204030203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5394037" y="891407"/>
            <a:ext cx="6459228" cy="543178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(a,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, n){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L = 2*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; R = 2*i+1; </a:t>
            </a:r>
            <a:r>
              <a:rPr lang="en-US" sz="1400" b="1" dirty="0" err="1">
                <a:latin typeface="Consolas" panose="020B0609020204030204" pitchFamily="49" charset="0"/>
              </a:rPr>
              <a:t>minIdx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 L &lt;= n and a[L].score &lt; a[</a:t>
            </a:r>
            <a:r>
              <a:rPr lang="en-US" sz="1400" b="1" dirty="0" err="1">
                <a:latin typeface="Consolas" panose="020B0609020204030204" pitchFamily="49" charset="0"/>
              </a:rPr>
              <a:t>minIdx</a:t>
            </a:r>
            <a:r>
              <a:rPr lang="en-US" sz="1400" b="1" dirty="0">
                <a:latin typeface="Consolas" panose="020B0609020204030204" pitchFamily="49" charset="0"/>
              </a:rPr>
              <a:t>].score then </a:t>
            </a:r>
            <a:r>
              <a:rPr lang="en-US" sz="1400" b="1" dirty="0" err="1">
                <a:latin typeface="Consolas" panose="020B0609020204030204" pitchFamily="49" charset="0"/>
              </a:rPr>
              <a:t>minIdx</a:t>
            </a:r>
            <a:r>
              <a:rPr lang="en-US" sz="1400" b="1" dirty="0">
                <a:latin typeface="Consolas" panose="020B0609020204030204" pitchFamily="49" charset="0"/>
              </a:rPr>
              <a:t> = L;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 R &lt;= n and a[R].score &lt; a[</a:t>
            </a:r>
            <a:r>
              <a:rPr lang="en-US" sz="1400" b="1" dirty="0" err="1">
                <a:latin typeface="Consolas" panose="020B0609020204030204" pitchFamily="49" charset="0"/>
              </a:rPr>
              <a:t>minIdx</a:t>
            </a:r>
            <a:r>
              <a:rPr lang="en-US" sz="1400" b="1" dirty="0">
                <a:latin typeface="Consolas" panose="020B0609020204030204" pitchFamily="49" charset="0"/>
              </a:rPr>
              <a:t>].score then </a:t>
            </a:r>
            <a:r>
              <a:rPr lang="en-US" sz="1400" b="1" dirty="0" err="1">
                <a:latin typeface="Consolas" panose="020B0609020204030204" pitchFamily="49" charset="0"/>
              </a:rPr>
              <a:t>minIdx</a:t>
            </a:r>
            <a:r>
              <a:rPr lang="en-US" sz="1400" b="1" dirty="0">
                <a:latin typeface="Consolas" panose="020B0609020204030204" pitchFamily="49" charset="0"/>
              </a:rPr>
              <a:t> = R;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 </a:t>
            </a:r>
            <a:r>
              <a:rPr lang="en-US" sz="1400" b="1" dirty="0" err="1">
                <a:latin typeface="Consolas" panose="020B0609020204030204" pitchFamily="49" charset="0"/>
              </a:rPr>
              <a:t>minIdx</a:t>
            </a:r>
            <a:r>
              <a:rPr lang="en-US" sz="1400" b="1" dirty="0">
                <a:latin typeface="Consolas" panose="020B0609020204030204" pitchFamily="49" charset="0"/>
              </a:rPr>
              <a:t> !=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then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swap(a[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], a[</a:t>
            </a:r>
            <a:r>
              <a:rPr lang="en-US" sz="1400" b="1" dirty="0" err="1">
                <a:latin typeface="Consolas" panose="020B0609020204030204" pitchFamily="49" charset="0"/>
              </a:rPr>
              <a:t>minIdx</a:t>
            </a:r>
            <a:r>
              <a:rPr lang="en-US" sz="1400" b="1" dirty="0">
                <a:latin typeface="Consolas" panose="020B0609020204030204" pitchFamily="49" charset="0"/>
              </a:rPr>
              <a:t>]);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minIdx</a:t>
            </a:r>
            <a:r>
              <a:rPr lang="en-US" sz="1400" b="1" dirty="0">
                <a:latin typeface="Consolas" panose="020B0609020204030204" pitchFamily="49" charset="0"/>
              </a:rPr>
              <a:t>, n);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BuildHeap</a:t>
            </a:r>
            <a:r>
              <a:rPr lang="en-US" sz="1400" b="1" dirty="0"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n/2 </a:t>
            </a:r>
            <a:r>
              <a:rPr lang="en-US" sz="1400" b="1" dirty="0" err="1">
                <a:latin typeface="Consolas" panose="020B0609020204030204" pitchFamily="49" charset="0"/>
              </a:rPr>
              <a:t>downto</a:t>
            </a:r>
            <a:r>
              <a:rPr lang="en-US" sz="1400" b="1" dirty="0">
                <a:latin typeface="Consolas" panose="020B0609020204030204" pitchFamily="49" charset="0"/>
              </a:rPr>
              <a:t> 1 do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, n);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HeapSort</a:t>
            </a:r>
            <a:r>
              <a:rPr lang="en-US" sz="1400" b="1" dirty="0"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BuildHeap</a:t>
            </a:r>
            <a:r>
              <a:rPr lang="en-US" sz="1400" b="1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n </a:t>
            </a:r>
            <a:r>
              <a:rPr lang="en-US" sz="1400" b="1" dirty="0" err="1">
                <a:latin typeface="Consolas" panose="020B0609020204030204" pitchFamily="49" charset="0"/>
              </a:rPr>
              <a:t>downto</a:t>
            </a:r>
            <a:r>
              <a:rPr lang="en-US" sz="1400" b="1" dirty="0">
                <a:latin typeface="Consolas" panose="020B0609020204030204" pitchFamily="49" charset="0"/>
              </a:rPr>
              <a:t> 2 do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swap(a[1], a[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]);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(1, i-1);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04861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SORTING A LIST OF RECORDS – COMPLETE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5062194" y="1061093"/>
            <a:ext cx="6927851" cy="506632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input(){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char code[11];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n =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while(1){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s",code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if(</a:t>
            </a:r>
            <a:r>
              <a:rPr lang="en-US" sz="1400" b="1" dirty="0" err="1">
                <a:latin typeface="Consolas" panose="020B0609020204030204" pitchFamily="49" charset="0"/>
              </a:rPr>
              <a:t>strcmp</a:t>
            </a:r>
            <a:r>
              <a:rPr lang="en-US" sz="1400" b="1" dirty="0">
                <a:latin typeface="Consolas" panose="020B0609020204030204" pitchFamily="49" charset="0"/>
              </a:rPr>
              <a:t>(code,"#")==0) break;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score;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d",&amp;score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n++;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a[n] = (Candidate*)</a:t>
            </a:r>
            <a:r>
              <a:rPr lang="en-US" sz="1400" b="1" dirty="0" err="1">
                <a:latin typeface="Consolas" panose="020B0609020204030204" pitchFamily="49" charset="0"/>
              </a:rPr>
              <a:t>malloc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sizeof</a:t>
            </a:r>
            <a:r>
              <a:rPr lang="en-US" sz="1400" b="1" dirty="0">
                <a:latin typeface="Consolas" panose="020B0609020204030204" pitchFamily="49" charset="0"/>
              </a:rPr>
              <a:t>(Candidate));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a[n]-&gt;score = score;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strcpy</a:t>
            </a:r>
            <a:r>
              <a:rPr lang="en-US" sz="1400" b="1" dirty="0">
                <a:latin typeface="Consolas" panose="020B0609020204030204" pitchFamily="49" charset="0"/>
              </a:rPr>
              <a:t>(a[n]-&gt;</a:t>
            </a:r>
            <a:r>
              <a:rPr lang="en-US" sz="1400" b="1" dirty="0" err="1">
                <a:latin typeface="Consolas" panose="020B0609020204030204" pitchFamily="49" charset="0"/>
              </a:rPr>
              <a:t>code,code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swap(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j){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Candidate* t = a[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]; a[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 = a[j]; a[j] = 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265521" y="1061092"/>
            <a:ext cx="4655271" cy="506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stdio.h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stdlib.h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string.h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#define N 100001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typedef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struct</a:t>
            </a:r>
            <a:r>
              <a:rPr lang="en-US" sz="1400" b="1" dirty="0">
                <a:latin typeface="Consolas" panose="020B0609020204030204" pitchFamily="49" charset="0"/>
              </a:rPr>
              <a:t> Candidate{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score;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char code[10];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}Candidate;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n;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Candidate* a[N];</a:t>
            </a:r>
          </a:p>
        </p:txBody>
      </p:sp>
    </p:spTree>
    <p:extLst>
      <p:ext uri="{BB962C8B-B14F-4D97-AF65-F5344CB8AC3E}">
        <p14:creationId xmlns:p14="http://schemas.microsoft.com/office/powerpoint/2010/main" val="1864612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SORTING A LIST OF RECORDS – COMPLETE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705600" y="1061093"/>
            <a:ext cx="5284445" cy="506632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print(){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1;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&lt;=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("%s %d\</a:t>
            </a:r>
            <a:r>
              <a:rPr lang="en-US" sz="1400" b="1" dirty="0" err="1">
                <a:latin typeface="Consolas" panose="020B0609020204030204" pitchFamily="49" charset="0"/>
              </a:rPr>
              <a:t>n",a</a:t>
            </a:r>
            <a:r>
              <a:rPr lang="en-US" sz="1400" b="1" dirty="0">
                <a:latin typeface="Consolas" panose="020B0609020204030204" pitchFamily="49" charset="0"/>
              </a:rPr>
              <a:t>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]-&gt;</a:t>
            </a:r>
            <a:r>
              <a:rPr lang="en-US" sz="1400" b="1" dirty="0" err="1">
                <a:latin typeface="Consolas" panose="020B0609020204030204" pitchFamily="49" charset="0"/>
              </a:rPr>
              <a:t>code,a</a:t>
            </a:r>
            <a:r>
              <a:rPr lang="en-US" sz="1400" b="1" dirty="0">
                <a:latin typeface="Consolas" panose="020B0609020204030204" pitchFamily="49" charset="0"/>
              </a:rPr>
              <a:t>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]-&gt;score);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main(){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input();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sort();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print();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return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265521" y="1061092"/>
            <a:ext cx="6246115" cy="506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n){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L = 2*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;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R = 2*i+1;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minIdx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if(L &lt;= n &amp;&amp; a[L]-&gt;score &lt; a[</a:t>
            </a:r>
            <a:r>
              <a:rPr lang="en-US" sz="1400" b="1" dirty="0" err="1">
                <a:latin typeface="Consolas" panose="020B0609020204030204" pitchFamily="49" charset="0"/>
              </a:rPr>
              <a:t>minIdx</a:t>
            </a:r>
            <a:r>
              <a:rPr lang="en-US" sz="1400" b="1" dirty="0">
                <a:latin typeface="Consolas" panose="020B0609020204030204" pitchFamily="49" charset="0"/>
              </a:rPr>
              <a:t>]-&gt;score) </a:t>
            </a:r>
            <a:r>
              <a:rPr lang="en-US" sz="1400" b="1" dirty="0" err="1">
                <a:latin typeface="Consolas" panose="020B0609020204030204" pitchFamily="49" charset="0"/>
              </a:rPr>
              <a:t>minIdx</a:t>
            </a:r>
            <a:r>
              <a:rPr lang="en-US" sz="1400" b="1" dirty="0">
                <a:latin typeface="Consolas" panose="020B0609020204030204" pitchFamily="49" charset="0"/>
              </a:rPr>
              <a:t> = L;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if(R &lt;= n &amp;&amp; a[R]-&gt;score &lt; a[</a:t>
            </a:r>
            <a:r>
              <a:rPr lang="en-US" sz="1400" b="1" dirty="0" err="1">
                <a:latin typeface="Consolas" panose="020B0609020204030204" pitchFamily="49" charset="0"/>
              </a:rPr>
              <a:t>minIdx</a:t>
            </a:r>
            <a:r>
              <a:rPr lang="en-US" sz="1400" b="1" dirty="0">
                <a:latin typeface="Consolas" panose="020B0609020204030204" pitchFamily="49" charset="0"/>
              </a:rPr>
              <a:t>]-&gt;score) </a:t>
            </a:r>
            <a:r>
              <a:rPr lang="en-US" sz="1400" b="1" dirty="0" err="1">
                <a:latin typeface="Consolas" panose="020B0609020204030204" pitchFamily="49" charset="0"/>
              </a:rPr>
              <a:t>minIdx</a:t>
            </a:r>
            <a:r>
              <a:rPr lang="en-US" sz="1400" b="1" dirty="0">
                <a:latin typeface="Consolas" panose="020B0609020204030204" pitchFamily="49" charset="0"/>
              </a:rPr>
              <a:t> = R;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if(</a:t>
            </a:r>
            <a:r>
              <a:rPr lang="en-US" sz="1400" b="1" dirty="0" err="1">
                <a:latin typeface="Consolas" panose="020B0609020204030204" pitchFamily="49" charset="0"/>
              </a:rPr>
              <a:t>minIdx</a:t>
            </a:r>
            <a:r>
              <a:rPr lang="en-US" sz="1400" b="1" dirty="0">
                <a:latin typeface="Consolas" panose="020B0609020204030204" pitchFamily="49" charset="0"/>
              </a:rPr>
              <a:t> !=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swap(</a:t>
            </a:r>
            <a:r>
              <a:rPr lang="en-US" sz="1400" b="1" dirty="0" err="1">
                <a:latin typeface="Consolas" panose="020B0609020204030204" pitchFamily="49" charset="0"/>
              </a:rPr>
              <a:t>i,minIdx</a:t>
            </a:r>
            <a:r>
              <a:rPr lang="en-US" sz="1400" b="1" dirty="0">
                <a:latin typeface="Consolas" panose="020B0609020204030204" pitchFamily="49" charset="0"/>
              </a:rPr>
              <a:t>);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minIdx,n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</a:t>
            </a:r>
            <a:r>
              <a:rPr lang="en-US" sz="1400" b="1" dirty="0" err="1">
                <a:latin typeface="Consolas" panose="020B0609020204030204" pitchFamily="49" charset="0"/>
              </a:rPr>
              <a:t>buildHeap</a:t>
            </a:r>
            <a:r>
              <a:rPr lang="en-US" sz="1400" b="1" dirty="0"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n/2;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&gt;= 1;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--)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i,n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sort(){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buildHeap</a:t>
            </a:r>
            <a:r>
              <a:rPr lang="en-US" sz="1400" b="1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&gt;= 2;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--){ swap(1,i);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(1,i-1);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09940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FINDING THE GREATEST COMMON SUBSET OF TWO SETS (P.05.12.03)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7" y="1061093"/>
            <a:ext cx="8552618" cy="42516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Given two sets of integers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= {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. . . 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i="1" baseline="-25000" dirty="0">
                <a:latin typeface="Lato" panose="020F0502020204030203"/>
                <a:cs typeface="Arial" panose="020B0604020202020204" pitchFamily="34" charset="0"/>
              </a:rPr>
              <a:t>n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} and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B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= {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b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b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. . .,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b</a:t>
            </a:r>
            <a:r>
              <a:rPr lang="en-US" sz="2000" i="1" baseline="-25000" dirty="0">
                <a:latin typeface="Lato" panose="020F0502020204030203"/>
                <a:cs typeface="Arial" panose="020B0604020202020204" pitchFamily="34" charset="0"/>
              </a:rPr>
              <a:t>m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}. Find the subset of A and B that has the most elements.</a:t>
            </a:r>
          </a:p>
          <a:p>
            <a:pPr algn="just"/>
            <a:r>
              <a:rPr lang="en-GB" sz="2000" dirty="0">
                <a:latin typeface="Lato" panose="020F0502020204030203"/>
              </a:rPr>
              <a:t>Data</a:t>
            </a:r>
          </a:p>
          <a:p>
            <a:pPr lvl="1" algn="just"/>
            <a:r>
              <a:rPr lang="en-GB" sz="2000" dirty="0">
                <a:latin typeface="Lato" panose="020F0502020204030203"/>
              </a:rPr>
              <a:t>Line 1: Two positive integers n and m (1 &lt;= </a:t>
            </a:r>
            <a:r>
              <a:rPr lang="en-GB" sz="2000" i="1" dirty="0">
                <a:latin typeface="Lato" panose="020F0502020204030203"/>
              </a:rPr>
              <a:t>n, m</a:t>
            </a:r>
            <a:r>
              <a:rPr lang="en-GB" sz="2000" dirty="0">
                <a:latin typeface="Lato" panose="020F0502020204030203"/>
              </a:rPr>
              <a:t> &lt;= 100000)</a:t>
            </a:r>
          </a:p>
          <a:p>
            <a:pPr lvl="1" algn="just"/>
            <a:r>
              <a:rPr lang="en-GB" sz="2000" dirty="0">
                <a:latin typeface="Lato" panose="020F0502020204030203"/>
              </a:rPr>
              <a:t>Line </a:t>
            </a:r>
            <a:r>
              <a:rPr lang="en-US" sz="2000" dirty="0">
                <a:latin typeface="Lato" panose="020F0502020204030203"/>
              </a:rPr>
              <a:t>2: n positive integers </a:t>
            </a:r>
            <a:r>
              <a:rPr lang="en-US" sz="2000" i="1" dirty="0">
                <a:latin typeface="Lato" panose="020F0502020204030203"/>
              </a:rPr>
              <a:t>a</a:t>
            </a:r>
            <a:r>
              <a:rPr lang="en-US" sz="2000" baseline="-25000" dirty="0">
                <a:latin typeface="Lato" panose="020F0502020204030203"/>
              </a:rPr>
              <a:t>1</a:t>
            </a:r>
            <a:r>
              <a:rPr lang="en-US" sz="2000" dirty="0">
                <a:latin typeface="Lato" panose="020F0502020204030203"/>
              </a:rPr>
              <a:t>, </a:t>
            </a:r>
            <a:r>
              <a:rPr lang="en-US" sz="2000" i="1" dirty="0">
                <a:latin typeface="Lato" panose="020F0502020204030203"/>
              </a:rPr>
              <a:t>a</a:t>
            </a:r>
            <a:r>
              <a:rPr lang="en-US" sz="2000" baseline="-25000" dirty="0">
                <a:latin typeface="Lato" panose="020F0502020204030203"/>
              </a:rPr>
              <a:t>2</a:t>
            </a:r>
            <a:r>
              <a:rPr lang="en-US" sz="2000" dirty="0">
                <a:latin typeface="Lato" panose="020F0502020204030203"/>
              </a:rPr>
              <a:t>, …, </a:t>
            </a:r>
            <a:r>
              <a:rPr lang="en-US" sz="2000" i="1" dirty="0">
                <a:latin typeface="Lato" panose="020F0502020204030203"/>
              </a:rPr>
              <a:t>a</a:t>
            </a:r>
            <a:r>
              <a:rPr lang="en-US" sz="2000" i="1" baseline="-25000" dirty="0">
                <a:latin typeface="Lato" panose="020F0502020204030203"/>
              </a:rPr>
              <a:t>n</a:t>
            </a:r>
            <a:r>
              <a:rPr lang="en-US" sz="2000" dirty="0">
                <a:latin typeface="Lato" panose="020F0502020204030203"/>
              </a:rPr>
              <a:t> (1 &lt;= </a:t>
            </a:r>
            <a:r>
              <a:rPr lang="en-US" sz="2000" i="1" dirty="0">
                <a:latin typeface="Lato" panose="020F0502020204030203"/>
              </a:rPr>
              <a:t>a</a:t>
            </a:r>
            <a:r>
              <a:rPr lang="en-US" sz="2000" i="1" baseline="-25000" dirty="0">
                <a:latin typeface="Lato" panose="020F0502020204030203"/>
              </a:rPr>
              <a:t>i</a:t>
            </a:r>
            <a:r>
              <a:rPr lang="en-US" sz="2000" dirty="0">
                <a:latin typeface="Lato" panose="020F0502020204030203"/>
              </a:rPr>
              <a:t> &lt;= 1000000)</a:t>
            </a:r>
          </a:p>
          <a:p>
            <a:pPr lvl="1" algn="just"/>
            <a:r>
              <a:rPr lang="en-GB" sz="2000" dirty="0">
                <a:latin typeface="Lato" panose="020F0502020204030203"/>
              </a:rPr>
              <a:t>Line</a:t>
            </a:r>
            <a:r>
              <a:rPr lang="en-US" sz="2000" dirty="0">
                <a:latin typeface="Lato" panose="020F0502020204030203"/>
              </a:rPr>
              <a:t> 3: m positive integers </a:t>
            </a:r>
            <a:r>
              <a:rPr lang="en-US" sz="2000" i="1" dirty="0">
                <a:latin typeface="Lato" panose="020F0502020204030203"/>
              </a:rPr>
              <a:t>b</a:t>
            </a:r>
            <a:r>
              <a:rPr lang="en-US" sz="2000" baseline="-25000" dirty="0">
                <a:latin typeface="Lato" panose="020F0502020204030203"/>
              </a:rPr>
              <a:t>1</a:t>
            </a:r>
            <a:r>
              <a:rPr lang="en-US" sz="2000" dirty="0">
                <a:latin typeface="Lato" panose="020F0502020204030203"/>
              </a:rPr>
              <a:t>, </a:t>
            </a:r>
            <a:r>
              <a:rPr lang="en-US" sz="2000" i="1" dirty="0">
                <a:latin typeface="Lato" panose="020F0502020204030203"/>
              </a:rPr>
              <a:t>b</a:t>
            </a:r>
            <a:r>
              <a:rPr lang="en-US" sz="2000" baseline="-25000" dirty="0">
                <a:latin typeface="Lato" panose="020F0502020204030203"/>
              </a:rPr>
              <a:t>2</a:t>
            </a:r>
            <a:r>
              <a:rPr lang="en-US" sz="2000" dirty="0">
                <a:latin typeface="Lato" panose="020F0502020204030203"/>
              </a:rPr>
              <a:t>, . . ., </a:t>
            </a:r>
            <a:r>
              <a:rPr lang="en-US" sz="2000" i="1" dirty="0" err="1">
                <a:latin typeface="Lato" panose="020F0502020204030203"/>
              </a:rPr>
              <a:t>b</a:t>
            </a:r>
            <a:r>
              <a:rPr lang="en-US" sz="2000" i="1" baseline="-25000" dirty="0" err="1">
                <a:latin typeface="Lato" panose="020F0502020204030203"/>
              </a:rPr>
              <a:t>m</a:t>
            </a:r>
            <a:r>
              <a:rPr lang="en-US" sz="2000" dirty="0">
                <a:latin typeface="Lato" panose="020F0502020204030203"/>
              </a:rPr>
              <a:t> (1 &lt;= </a:t>
            </a:r>
            <a:r>
              <a:rPr lang="en-US" sz="2000" i="1" dirty="0">
                <a:latin typeface="Lato" panose="020F0502020204030203"/>
              </a:rPr>
              <a:t>b</a:t>
            </a:r>
            <a:r>
              <a:rPr lang="en-US" sz="2000" i="1" baseline="-25000" dirty="0">
                <a:latin typeface="Lato" panose="020F0502020204030203"/>
              </a:rPr>
              <a:t>i</a:t>
            </a:r>
            <a:r>
              <a:rPr lang="en-US" sz="2000" dirty="0">
                <a:latin typeface="Lato" panose="020F0502020204030203"/>
              </a:rPr>
              <a:t> &lt;= 1000000)</a:t>
            </a:r>
            <a:endParaRPr lang="en-GB" sz="2000" dirty="0">
              <a:latin typeface="Lato" panose="020F0502020204030203"/>
            </a:endParaRPr>
          </a:p>
          <a:p>
            <a:pPr algn="just"/>
            <a:r>
              <a:rPr lang="en-GB" sz="2000" dirty="0">
                <a:latin typeface="Lato" panose="020F0502020204030203"/>
              </a:rPr>
              <a:t>Result</a:t>
            </a:r>
          </a:p>
          <a:p>
            <a:pPr lvl="1" algn="just"/>
            <a:r>
              <a:rPr lang="en-GB" sz="2000" dirty="0">
                <a:latin typeface="Lato" panose="020F0502020204030203"/>
              </a:rPr>
              <a:t>The number of elements of the found set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800871"/>
              </p:ext>
            </p:extLst>
          </p:nvPr>
        </p:nvGraphicFramePr>
        <p:xfrm>
          <a:off x="9014690" y="1615211"/>
          <a:ext cx="2658776" cy="1587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9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9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23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1986">
                <a:tc>
                  <a:txBody>
                    <a:bodyPr/>
                    <a:lstStyle/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6 6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7 3 10 1 2 8 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6 2 8 10 5 7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1938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FINDING THE GREATEST COMMON SUBSET OF TWO SETS - PSEUDOCODE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7" y="1061093"/>
            <a:ext cx="5274469" cy="42516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Sort two lists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. . . 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i="1" baseline="-25000" dirty="0">
                <a:latin typeface="Lato" panose="020F0502020204030203"/>
                <a:cs typeface="Arial" panose="020B0604020202020204" pitchFamily="34" charset="0"/>
              </a:rPr>
              <a:t>n 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and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b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b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. . .,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b</a:t>
            </a:r>
            <a:r>
              <a:rPr lang="en-US" sz="2000" i="1" baseline="-25000" dirty="0">
                <a:latin typeface="Lato" panose="020F0502020204030203"/>
                <a:cs typeface="Arial" panose="020B0604020202020204" pitchFamily="34" charset="0"/>
              </a:rPr>
              <a:t>m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in ascending order</a:t>
            </a:r>
          </a:p>
          <a:p>
            <a:pPr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Use two 2 indices </a:t>
            </a:r>
            <a:r>
              <a:rPr lang="en-US" sz="2000" i="1" dirty="0" err="1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and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j 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iterating from left to right over 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. . . 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i="1" baseline="-25000" dirty="0">
                <a:latin typeface="Lato" panose="020F0502020204030203"/>
                <a:cs typeface="Arial" panose="020B0604020202020204" pitchFamily="34" charset="0"/>
              </a:rPr>
              <a:t>n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and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b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b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. . .,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b</a:t>
            </a:r>
            <a:r>
              <a:rPr lang="en-US" sz="2000" i="1" baseline="-25000" dirty="0">
                <a:latin typeface="Lato" panose="020F0502020204030203"/>
                <a:cs typeface="Arial" panose="020B0604020202020204" pitchFamily="34" charset="0"/>
              </a:rPr>
              <a:t>m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respectively</a:t>
            </a:r>
          </a:p>
          <a:p>
            <a:pPr lvl="1"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If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i="1" baseline="-25000" dirty="0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= </a:t>
            </a:r>
            <a:r>
              <a:rPr lang="en-US" sz="2000" i="1" dirty="0" err="1">
                <a:latin typeface="Lato" panose="020F0502020204030203"/>
                <a:cs typeface="Arial" panose="020B0604020202020204" pitchFamily="34" charset="0"/>
              </a:rPr>
              <a:t>b</a:t>
            </a:r>
            <a:r>
              <a:rPr lang="en-US" sz="2000" i="1" baseline="-25000" dirty="0" err="1">
                <a:latin typeface="Lato" panose="020F0502020204030203"/>
                <a:cs typeface="Arial" panose="020B0604020202020204" pitchFamily="34" charset="0"/>
              </a:rPr>
              <a:t>j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then increase counter by 1, increase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and j by 1</a:t>
            </a:r>
          </a:p>
          <a:p>
            <a:pPr lvl="1"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If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i="1" baseline="-25000" dirty="0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&lt; </a:t>
            </a:r>
            <a:r>
              <a:rPr lang="en-US" sz="2000" i="1" dirty="0" err="1">
                <a:latin typeface="Lato" panose="020F0502020204030203"/>
                <a:cs typeface="Arial" panose="020B0604020202020204" pitchFamily="34" charset="0"/>
              </a:rPr>
              <a:t>b</a:t>
            </a:r>
            <a:r>
              <a:rPr lang="en-US" sz="2000" i="1" baseline="-25000" dirty="0" err="1">
                <a:latin typeface="Lato" panose="020F0502020204030203"/>
                <a:cs typeface="Arial" panose="020B0604020202020204" pitchFamily="34" charset="0"/>
              </a:rPr>
              <a:t>j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then increase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by 1</a:t>
            </a:r>
          </a:p>
          <a:p>
            <a:pPr lvl="1"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If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i="1" baseline="-25000" dirty="0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&gt; </a:t>
            </a:r>
            <a:r>
              <a:rPr lang="en-US" sz="2000" i="1" dirty="0" err="1">
                <a:latin typeface="Lato" panose="020F0502020204030203"/>
                <a:cs typeface="Arial" panose="020B0604020202020204" pitchFamily="34" charset="0"/>
              </a:rPr>
              <a:t>b</a:t>
            </a:r>
            <a:r>
              <a:rPr lang="en-US" sz="2000" i="1" baseline="-25000" dirty="0" err="1">
                <a:latin typeface="Lato" panose="020F0502020204030203"/>
                <a:cs typeface="Arial" panose="020B0604020202020204" pitchFamily="34" charset="0"/>
              </a:rPr>
              <a:t>j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then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inrcease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j by 1</a:t>
            </a:r>
          </a:p>
          <a:p>
            <a:pPr algn="just"/>
            <a:endParaRPr lang="en-GB" sz="2000" dirty="0">
              <a:latin typeface="Lato" panose="020F0502020204030203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5646655" y="891407"/>
            <a:ext cx="6206609" cy="543178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maxCommonSubset</a:t>
            </a:r>
            <a:r>
              <a:rPr lang="en-US" sz="1400" b="1" dirty="0">
                <a:latin typeface="Consolas" panose="020B0609020204030204" pitchFamily="49" charset="0"/>
              </a:rPr>
              <a:t>(a, b, n, m){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sắp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xếp</a:t>
            </a:r>
            <a:r>
              <a:rPr lang="en-US" sz="1400" b="1" dirty="0">
                <a:latin typeface="Consolas" panose="020B0609020204030204" pitchFamily="49" charset="0"/>
              </a:rPr>
              <a:t> a </a:t>
            </a:r>
            <a:r>
              <a:rPr lang="en-US" sz="1400" b="1" dirty="0" err="1">
                <a:latin typeface="Consolas" panose="020B0609020204030204" pitchFamily="49" charset="0"/>
              </a:rPr>
              <a:t>và</a:t>
            </a:r>
            <a:r>
              <a:rPr lang="en-US" sz="1400" b="1" dirty="0">
                <a:latin typeface="Consolas" panose="020B0609020204030204" pitchFamily="49" charset="0"/>
              </a:rPr>
              <a:t> b </a:t>
            </a:r>
            <a:r>
              <a:rPr lang="en-US" sz="1400" b="1" dirty="0" err="1">
                <a:latin typeface="Consolas" panose="020B0609020204030204" pitchFamily="49" charset="0"/>
              </a:rPr>
              <a:t>theo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thứ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tự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tăng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dần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cnt</a:t>
            </a:r>
            <a:r>
              <a:rPr lang="en-US" sz="1400" b="1" dirty="0">
                <a:latin typeface="Consolas" panose="020B0609020204030204" pitchFamily="49" charset="0"/>
              </a:rPr>
              <a:t> =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1; j =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while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&lt;= n and j &lt;= m do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if a[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 = b[j] then </a:t>
            </a:r>
            <a:r>
              <a:rPr lang="en-US" sz="1400" b="1" dirty="0" err="1">
                <a:latin typeface="Consolas" panose="020B0609020204030204" pitchFamily="49" charset="0"/>
              </a:rPr>
              <a:t>cnt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dirty="0" err="1">
                <a:latin typeface="Consolas" panose="020B0609020204030204" pitchFamily="49" charset="0"/>
              </a:rPr>
              <a:t>cnt</a:t>
            </a:r>
            <a:r>
              <a:rPr lang="en-US" sz="1400" b="1" dirty="0">
                <a:latin typeface="Consolas" panose="020B0609020204030204" pitchFamily="49" charset="0"/>
              </a:rPr>
              <a:t> + 1;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else if a[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 &gt; b[j] then j = j + 1;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else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+ 1;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return </a:t>
            </a:r>
            <a:r>
              <a:rPr lang="en-US" sz="1400" b="1" dirty="0" err="1">
                <a:latin typeface="Consolas" panose="020B0609020204030204" pitchFamily="49" charset="0"/>
              </a:rPr>
              <a:t>cnt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07978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FINDING THE GREATEST COMMON SUBSET OF TWO SETS – COMPLETE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5430983" y="891407"/>
            <a:ext cx="6422282" cy="51323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* a,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n){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L = 2*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;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R = 2*i+1;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if(L &lt;= n &amp;&amp; a[L] &gt; a[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])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= L;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if(R &lt;= n &amp;&amp; a[R] &gt; a[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])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= R;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if(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!=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swap(a,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,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);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(a,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, n);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</a:t>
            </a:r>
            <a:r>
              <a:rPr lang="en-US" sz="1400" b="1" dirty="0" err="1">
                <a:latin typeface="Consolas" panose="020B0609020204030204" pitchFamily="49" charset="0"/>
              </a:rPr>
              <a:t>buildHeap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* a,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n){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n/2;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&gt;= 1;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--)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a,i,n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sort(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* a,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n){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buildHeap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a,n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&gt;= 2;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--){ swap(a,1,i);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(a,1,i-1);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246668" y="891407"/>
            <a:ext cx="5008823" cy="51323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stdio.h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#define N 100001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a[N],b[N];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n,m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input(){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d%d</a:t>
            </a:r>
            <a:r>
              <a:rPr lang="en-US" sz="1400" b="1" dirty="0">
                <a:latin typeface="Consolas" panose="020B0609020204030204" pitchFamily="49" charset="0"/>
              </a:rPr>
              <a:t>",&amp;</a:t>
            </a:r>
            <a:r>
              <a:rPr lang="en-US" sz="1400" b="1" dirty="0" err="1">
                <a:latin typeface="Consolas" panose="020B0609020204030204" pitchFamily="49" charset="0"/>
              </a:rPr>
              <a:t>n,&amp;m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1;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&lt;=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++)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d",&amp;a</a:t>
            </a:r>
            <a:r>
              <a:rPr lang="en-US" sz="1400" b="1" dirty="0">
                <a:latin typeface="Consolas" panose="020B0609020204030204" pitchFamily="49" charset="0"/>
              </a:rPr>
              <a:t>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j = 1; j &lt;= m; j++)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d",&amp;b</a:t>
            </a:r>
            <a:r>
              <a:rPr lang="en-US" sz="1400" b="1" dirty="0">
                <a:latin typeface="Consolas" panose="020B0609020204030204" pitchFamily="49" charset="0"/>
              </a:rPr>
              <a:t>[j]);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swap(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* a,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j){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t = a[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]; a[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 = a[j]; a[j] = 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81861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FINDING THE GREATEST COMMON SUBSET OF TWO SETS – COMPLETE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246668" y="891407"/>
            <a:ext cx="10384387" cy="51323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print(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* a,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n){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=1 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&lt;=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++)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("%d ",a[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("\n");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main(){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input();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sort(</a:t>
            </a:r>
            <a:r>
              <a:rPr lang="en-US" sz="1400" b="1" dirty="0" err="1">
                <a:latin typeface="Consolas" panose="020B0609020204030204" pitchFamily="49" charset="0"/>
              </a:rPr>
              <a:t>a,n</a:t>
            </a:r>
            <a:r>
              <a:rPr lang="en-US" sz="1400" b="1" dirty="0">
                <a:latin typeface="Consolas" panose="020B0609020204030204" pitchFamily="49" charset="0"/>
              </a:rPr>
              <a:t>); sort(</a:t>
            </a:r>
            <a:r>
              <a:rPr lang="en-US" sz="1400" b="1" dirty="0" err="1">
                <a:latin typeface="Consolas" panose="020B0609020204030204" pitchFamily="49" charset="0"/>
              </a:rPr>
              <a:t>b,m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cnt</a:t>
            </a:r>
            <a:r>
              <a:rPr lang="en-US" sz="1400" b="1" dirty="0">
                <a:latin typeface="Consolas" panose="020B0609020204030204" pitchFamily="49" charset="0"/>
              </a:rPr>
              <a:t> = 0; 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1;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j =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while(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&lt;= n &amp;&amp; j &lt;= m){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if(a[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 == b[j]){  </a:t>
            </a:r>
            <a:r>
              <a:rPr lang="en-US" sz="1400" b="1" dirty="0" err="1">
                <a:latin typeface="Consolas" panose="020B0609020204030204" pitchFamily="49" charset="0"/>
              </a:rPr>
              <a:t>cnt</a:t>
            </a:r>
            <a:r>
              <a:rPr lang="en-US" sz="1400" b="1" dirty="0">
                <a:latin typeface="Consolas" panose="020B0609020204030204" pitchFamily="49" charset="0"/>
              </a:rPr>
              <a:t> += 1;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++; j++;  }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</a:rPr>
              <a:t>    else </a:t>
            </a:r>
            <a:r>
              <a:rPr lang="en-US" sz="1400" b="1" dirty="0">
                <a:latin typeface="Consolas" panose="020B0609020204030204" pitchFamily="49" charset="0"/>
              </a:rPr>
              <a:t>if(a[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 &gt; b[j]) j++;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else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++;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("%d",</a:t>
            </a:r>
            <a:r>
              <a:rPr lang="en-US" sz="1400" b="1" dirty="0" err="1">
                <a:latin typeface="Consolas" panose="020B0609020204030204" pitchFamily="49" charset="0"/>
              </a:rPr>
              <a:t>cnt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return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27857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898" y="2461846"/>
            <a:ext cx="4614203" cy="1934307"/>
          </a:xfrm>
        </p:spPr>
        <p:txBody>
          <a:bodyPr/>
          <a:lstStyle/>
          <a:p>
            <a:r>
              <a:rPr lang="en-US" dirty="0"/>
              <a:t>C BASIC</a:t>
            </a:r>
          </a:p>
        </p:txBody>
      </p:sp>
    </p:spTree>
    <p:extLst>
      <p:ext uri="{BB962C8B-B14F-4D97-AF65-F5344CB8AC3E}">
        <p14:creationId xmlns:p14="http://schemas.microsoft.com/office/powerpoint/2010/main" val="1234004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4" y="2219413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 BASIC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365399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/>
              <a:t>SORTING AND APPLICATIONS (PART 2)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000" dirty="0"/>
              <a:t>Sorting vectors of integers (P.05.12.01)</a:t>
            </a:r>
          </a:p>
          <a:p>
            <a:r>
              <a:rPr lang="en-US" sz="2000" dirty="0"/>
              <a:t>Sorting a list of records (P.05.12.02)</a:t>
            </a:r>
          </a:p>
          <a:p>
            <a:r>
              <a:rPr lang="en-US" sz="2000" dirty="0"/>
              <a:t>Finding the greatest common subset of two sets (P.05.12.03)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SORTING VECTORS OF INTEGERS </a:t>
            </a:r>
            <a:r>
              <a:rPr lang="en-US" dirty="0"/>
              <a:t>(P.05.12.01)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7" y="1061093"/>
            <a:ext cx="11650073" cy="42516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Given a sequence of vectors (each vector consists of m integers)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. . .,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i="1" baseline="-25000" dirty="0">
                <a:latin typeface="Lato" panose="020F0502020204030203"/>
                <a:cs typeface="Arial" panose="020B0604020202020204" pitchFamily="34" charset="0"/>
              </a:rPr>
              <a:t>n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. Sort the given sequence of vectors in non-decreasing order</a:t>
            </a:r>
          </a:p>
          <a:p>
            <a:pPr algn="just"/>
            <a:r>
              <a:rPr lang="en-GB" sz="2000" dirty="0">
                <a:latin typeface="Lato" panose="020F0502020204030203"/>
              </a:rPr>
              <a:t>Data</a:t>
            </a:r>
          </a:p>
          <a:p>
            <a:pPr lvl="1" algn="just"/>
            <a:r>
              <a:rPr lang="en-GB" sz="2000" dirty="0">
                <a:latin typeface="Lato" panose="020F0502020204030203"/>
              </a:rPr>
              <a:t>Line 1: Two positive integers </a:t>
            </a:r>
            <a:r>
              <a:rPr lang="en-GB" sz="2000" i="1" dirty="0">
                <a:latin typeface="Lato" panose="020F0502020204030203"/>
              </a:rPr>
              <a:t>n</a:t>
            </a:r>
            <a:r>
              <a:rPr lang="en-GB" sz="2000" dirty="0">
                <a:latin typeface="Lato" panose="020F0502020204030203"/>
              </a:rPr>
              <a:t> and </a:t>
            </a:r>
            <a:r>
              <a:rPr lang="en-GB" sz="2000" i="1" dirty="0">
                <a:latin typeface="Lato" panose="020F0502020204030203"/>
              </a:rPr>
              <a:t>m</a:t>
            </a:r>
            <a:r>
              <a:rPr lang="en-GB" sz="2000" dirty="0">
                <a:latin typeface="Lato" panose="020F0502020204030203"/>
              </a:rPr>
              <a:t> (1 &lt;= </a:t>
            </a:r>
            <a:r>
              <a:rPr lang="en-GB" sz="2000" i="1" dirty="0">
                <a:latin typeface="Lato" panose="020F0502020204030203"/>
              </a:rPr>
              <a:t>n</a:t>
            </a:r>
            <a:r>
              <a:rPr lang="en-GB" sz="2000" dirty="0">
                <a:latin typeface="Lato" panose="020F0502020204030203"/>
              </a:rPr>
              <a:t> &lt;= 100000, 1 &lt;= </a:t>
            </a:r>
            <a:r>
              <a:rPr lang="en-GB" sz="2000" i="1" dirty="0">
                <a:latin typeface="Lato" panose="020F0502020204030203"/>
              </a:rPr>
              <a:t>m</a:t>
            </a:r>
            <a:r>
              <a:rPr lang="en-GB" sz="2000" dirty="0">
                <a:latin typeface="Lato" panose="020F0502020204030203"/>
              </a:rPr>
              <a:t> &lt;= 10)</a:t>
            </a:r>
          </a:p>
          <a:p>
            <a:pPr lvl="1" algn="just"/>
            <a:r>
              <a:rPr lang="en-GB" sz="2000" dirty="0">
                <a:latin typeface="Lato" panose="020F0502020204030203"/>
              </a:rPr>
              <a:t>Line </a:t>
            </a:r>
            <a:r>
              <a:rPr lang="en-GB" sz="2000" i="1" dirty="0">
                <a:latin typeface="Lato" panose="020F0502020204030203"/>
              </a:rPr>
              <a:t>i</a:t>
            </a:r>
            <a:r>
              <a:rPr lang="en-GB" sz="2000" dirty="0">
                <a:latin typeface="Lato" panose="020F0502020204030203"/>
              </a:rPr>
              <a:t>+1 (</a:t>
            </a:r>
            <a:r>
              <a:rPr lang="en-GB" sz="2000" i="1" dirty="0" err="1">
                <a:latin typeface="Lato" panose="020F0502020204030203"/>
              </a:rPr>
              <a:t>i</a:t>
            </a:r>
            <a:r>
              <a:rPr lang="en-GB" sz="2000" dirty="0">
                <a:latin typeface="Lato" panose="020F0502020204030203"/>
              </a:rPr>
              <a:t> = 1, 2, …, n): m elements of vector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i </a:t>
            </a:r>
            <a:r>
              <a:rPr lang="en-GB" sz="2000" dirty="0">
                <a:latin typeface="Lato" panose="020F0502020204030203"/>
              </a:rPr>
              <a:t>(values of each elements are from 1 to 100)</a:t>
            </a:r>
          </a:p>
          <a:p>
            <a:pPr algn="just"/>
            <a:r>
              <a:rPr lang="en-GB" sz="2000" dirty="0">
                <a:latin typeface="Lato" panose="020F0502020204030203"/>
              </a:rPr>
              <a:t>Result</a:t>
            </a:r>
          </a:p>
          <a:p>
            <a:pPr lvl="1" algn="just"/>
            <a:r>
              <a:rPr lang="en-GB" sz="2000" dirty="0">
                <a:latin typeface="Lato" panose="020F0502020204030203"/>
              </a:rPr>
              <a:t>Line </a:t>
            </a:r>
            <a:r>
              <a:rPr lang="en-GB" sz="2000" i="1" dirty="0" err="1">
                <a:latin typeface="Lato" panose="020F0502020204030203"/>
              </a:rPr>
              <a:t>i</a:t>
            </a:r>
            <a:r>
              <a:rPr lang="en-GB" sz="2000" dirty="0">
                <a:latin typeface="Lato" panose="020F0502020204030203"/>
              </a:rPr>
              <a:t> (</a:t>
            </a:r>
            <a:r>
              <a:rPr lang="en-GB" sz="2000" i="1" dirty="0" err="1">
                <a:latin typeface="Lato" panose="020F0502020204030203"/>
              </a:rPr>
              <a:t>i</a:t>
            </a:r>
            <a:r>
              <a:rPr lang="en-GB" sz="2000" dirty="0">
                <a:latin typeface="Lato" panose="020F0502020204030203"/>
              </a:rPr>
              <a:t> = 1, 2, …, n): </a:t>
            </a:r>
            <a:r>
              <a:rPr lang="en-GB" sz="2000" i="1" dirty="0">
                <a:latin typeface="Lato" panose="020F0502020204030203"/>
              </a:rPr>
              <a:t>m</a:t>
            </a:r>
            <a:r>
              <a:rPr lang="en-GB" sz="2000" dirty="0">
                <a:latin typeface="Lato" panose="020F0502020204030203"/>
              </a:rPr>
              <a:t> element of vector </a:t>
            </a:r>
            <a:r>
              <a:rPr lang="en-GB" sz="2000" i="1" dirty="0">
                <a:latin typeface="Lato" panose="020F0502020204030203"/>
              </a:rPr>
              <a:t>a</a:t>
            </a:r>
            <a:r>
              <a:rPr lang="en-GB" sz="2000" i="1" baseline="-25000" dirty="0">
                <a:latin typeface="Lato" panose="020F0502020204030203"/>
              </a:rPr>
              <a:t>i</a:t>
            </a:r>
            <a:r>
              <a:rPr lang="en-GB" sz="2000" dirty="0">
                <a:latin typeface="Lato" panose="020F0502020204030203"/>
              </a:rPr>
              <a:t> in the sorted sequence (SPACE separator)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90860"/>
              </p:ext>
            </p:extLst>
          </p:nvPr>
        </p:nvGraphicFramePr>
        <p:xfrm>
          <a:off x="3864987" y="3585413"/>
          <a:ext cx="3858648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9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9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23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1986">
                <a:tc>
                  <a:txBody>
                    <a:bodyPr/>
                    <a:lstStyle/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6 3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10 9 7 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5 10 2 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10 9 1 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4 7 3 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7 5 10 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7 9 3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4 7 3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5 10 2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7 5 10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7 9 3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10 9 1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10 9 7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7920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SORTING VECTORS OF INTEGERS - PSEUDOCODE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325385" y="891407"/>
            <a:ext cx="5527879" cy="543178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(a,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, n){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L = 2*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; R = 2*i+1;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 L &lt;= n and </a:t>
            </a:r>
            <a:r>
              <a:rPr lang="en-US" sz="1400" b="1" dirty="0" err="1">
                <a:latin typeface="Consolas" panose="020B0609020204030204" pitchFamily="49" charset="0"/>
              </a:rPr>
              <a:t>cmp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a,L,maxIdx</a:t>
            </a:r>
            <a:r>
              <a:rPr lang="en-US" sz="1400" b="1" dirty="0">
                <a:latin typeface="Consolas" panose="020B0609020204030204" pitchFamily="49" charset="0"/>
              </a:rPr>
              <a:t>) = 1 then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= L;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 R &lt;= n and </a:t>
            </a:r>
            <a:r>
              <a:rPr lang="en-US" sz="1400" b="1" dirty="0" err="1">
                <a:latin typeface="Consolas" panose="020B0609020204030204" pitchFamily="49" charset="0"/>
              </a:rPr>
              <a:t>cmp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a,R,maxIdx</a:t>
            </a:r>
            <a:r>
              <a:rPr lang="en-US" sz="1400" b="1" dirty="0">
                <a:latin typeface="Consolas" panose="020B0609020204030204" pitchFamily="49" charset="0"/>
              </a:rPr>
              <a:t>) = 1 then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= R;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!=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then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swap(a[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], a[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]);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, n);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BuildHeap</a:t>
            </a:r>
            <a:r>
              <a:rPr lang="en-US" sz="1400" b="1" dirty="0"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n/2 </a:t>
            </a:r>
            <a:r>
              <a:rPr lang="en-US" sz="1400" b="1" dirty="0" err="1">
                <a:latin typeface="Consolas" panose="020B0609020204030204" pitchFamily="49" charset="0"/>
              </a:rPr>
              <a:t>downto</a:t>
            </a:r>
            <a:r>
              <a:rPr lang="en-US" sz="1400" b="1" dirty="0">
                <a:latin typeface="Consolas" panose="020B0609020204030204" pitchFamily="49" charset="0"/>
              </a:rPr>
              <a:t> 1 do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, n);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HeapSort</a:t>
            </a:r>
            <a:r>
              <a:rPr lang="en-US" sz="1400" b="1" dirty="0"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BuildHeap</a:t>
            </a:r>
            <a:r>
              <a:rPr lang="en-US" sz="1400" b="1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n </a:t>
            </a:r>
            <a:r>
              <a:rPr lang="en-US" sz="1400" b="1" dirty="0" err="1">
                <a:latin typeface="Consolas" panose="020B0609020204030204" pitchFamily="49" charset="0"/>
              </a:rPr>
              <a:t>downto</a:t>
            </a:r>
            <a:r>
              <a:rPr lang="en-US" sz="1400" b="1" dirty="0">
                <a:latin typeface="Consolas" panose="020B0609020204030204" pitchFamily="49" charset="0"/>
              </a:rPr>
              <a:t> 2 do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swap(a[1], a[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]);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(1, i-1);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8" y="1061093"/>
            <a:ext cx="5830652" cy="42516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Using heap sort</a:t>
            </a:r>
          </a:p>
          <a:p>
            <a:pPr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Using pointers and dynamic memory allocation:</a:t>
            </a:r>
          </a:p>
          <a:p>
            <a:pPr lvl="1"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a[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] is the pointer to the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baseline="30000" dirty="0" err="1">
                <a:latin typeface="Lato" panose="020F0502020204030203"/>
                <a:cs typeface="Arial" panose="020B0604020202020204" pitchFamily="34" charset="0"/>
              </a:rPr>
              <a:t>th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vector</a:t>
            </a:r>
            <a:endParaRPr lang="en-GB" sz="2000" dirty="0">
              <a:latin typeface="Lato" panose="020F0502020204030203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457328" y="3565235"/>
            <a:ext cx="5415272" cy="222262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cmp</a:t>
            </a:r>
            <a:r>
              <a:rPr lang="en-US" sz="1400" b="1" dirty="0">
                <a:latin typeface="Consolas" panose="020B0609020204030204" pitchFamily="49" charset="0"/>
              </a:rPr>
              <a:t>(a,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, j){// compare a[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 </a:t>
            </a:r>
            <a:r>
              <a:rPr lang="en-US" sz="1400" b="1" dirty="0" err="1">
                <a:latin typeface="Consolas" panose="020B0609020204030204" pitchFamily="49" charset="0"/>
              </a:rPr>
              <a:t>và</a:t>
            </a:r>
            <a:r>
              <a:rPr lang="en-US" sz="1400" b="1" dirty="0">
                <a:latin typeface="Consolas" panose="020B0609020204030204" pitchFamily="49" charset="0"/>
              </a:rPr>
              <a:t> a[j]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for k = 1 to m do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if a[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][k] &lt; a[j][k] then return -1;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else if a[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][k] &gt; a[j][k] then return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return 0; //  equal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42344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SORTING VECTORS OF INTEGERS - PSEUDOCODE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234545" y="1061094"/>
            <a:ext cx="5755500" cy="493435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cmp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j){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k = 1; k &lt;= m; k++){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if(a[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][k] &lt; a[j][k]) return -1;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else if(a[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][k] &gt; a[j][k]) return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return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swap(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j){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* </a:t>
            </a:r>
            <a:r>
              <a:rPr lang="en-US" sz="1400" b="1" dirty="0" err="1">
                <a:latin typeface="Consolas" panose="020B0609020204030204" pitchFamily="49" charset="0"/>
              </a:rPr>
              <a:t>tmp</a:t>
            </a:r>
            <a:r>
              <a:rPr lang="en-US" sz="1400" b="1" dirty="0">
                <a:latin typeface="Consolas" panose="020B0609020204030204" pitchFamily="49" charset="0"/>
              </a:rPr>
              <a:t> = a[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]; a[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 = a[j]; a[j] = </a:t>
            </a:r>
            <a:r>
              <a:rPr lang="en-US" sz="1400" b="1" dirty="0" err="1">
                <a:latin typeface="Consolas" panose="020B0609020204030204" pitchFamily="49" charset="0"/>
              </a:rPr>
              <a:t>tmp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265521" y="1061092"/>
            <a:ext cx="5765824" cy="493435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stdio.h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#define N 100001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* a[N];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n,m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input(){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d%d</a:t>
            </a:r>
            <a:r>
              <a:rPr lang="en-US" sz="1400" b="1" dirty="0">
                <a:latin typeface="Consolas" panose="020B0609020204030204" pitchFamily="49" charset="0"/>
              </a:rPr>
              <a:t>",&amp;</a:t>
            </a:r>
            <a:r>
              <a:rPr lang="en-US" sz="1400" b="1" dirty="0" err="1">
                <a:latin typeface="Consolas" panose="020B0609020204030204" pitchFamily="49" charset="0"/>
              </a:rPr>
              <a:t>n,&amp;m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1;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&lt;=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a[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 = 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*)</a:t>
            </a:r>
            <a:r>
              <a:rPr lang="en-US" sz="1400" b="1" dirty="0" err="1">
                <a:latin typeface="Consolas" panose="020B0609020204030204" pitchFamily="49" charset="0"/>
              </a:rPr>
              <a:t>malloc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sizeof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)*(m+1));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j = 1; j &lt;= m; j++)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d",&amp;a</a:t>
            </a:r>
            <a:r>
              <a:rPr lang="en-US" sz="1400" b="1" dirty="0">
                <a:latin typeface="Consolas" panose="020B0609020204030204" pitchFamily="49" charset="0"/>
              </a:rPr>
              <a:t>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][j]);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73122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SORTING VECTORS OF INTEGERS – COMPLETE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373091" y="1061094"/>
            <a:ext cx="5616954" cy="493435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print(){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1;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&lt;=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j = 1; j &lt;= m; j++)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("%d ",a[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][j]);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("\n");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main(){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input();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heapSort</a:t>
            </a:r>
            <a:r>
              <a:rPr lang="en-US" sz="1400" b="1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print();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return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265521" y="1061092"/>
            <a:ext cx="6005970" cy="493435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n){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L = 2*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;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R = 2*i+1;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if(L &lt;= n &amp;&amp; </a:t>
            </a:r>
            <a:r>
              <a:rPr lang="en-US" sz="1400" b="1" dirty="0" err="1">
                <a:latin typeface="Consolas" panose="020B0609020204030204" pitchFamily="49" charset="0"/>
              </a:rPr>
              <a:t>cmp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maxIdx,L</a:t>
            </a:r>
            <a:r>
              <a:rPr lang="en-US" sz="1400" b="1" dirty="0">
                <a:latin typeface="Consolas" panose="020B0609020204030204" pitchFamily="49" charset="0"/>
              </a:rPr>
              <a:t>) &lt; 0)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= L;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if(R &lt;= n &amp;&amp; </a:t>
            </a:r>
            <a:r>
              <a:rPr lang="en-US" sz="1400" b="1" dirty="0" err="1">
                <a:latin typeface="Consolas" panose="020B0609020204030204" pitchFamily="49" charset="0"/>
              </a:rPr>
              <a:t>cmp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maxIdx,R</a:t>
            </a:r>
            <a:r>
              <a:rPr lang="en-US" sz="1400" b="1" dirty="0">
                <a:latin typeface="Consolas" panose="020B0609020204030204" pitchFamily="49" charset="0"/>
              </a:rPr>
              <a:t>) &lt; 0)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= R;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if(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!=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swap(</a:t>
            </a:r>
            <a:r>
              <a:rPr lang="en-US" sz="1400" b="1" dirty="0" err="1">
                <a:latin typeface="Consolas" panose="020B0609020204030204" pitchFamily="49" charset="0"/>
              </a:rPr>
              <a:t>i,maxIdx</a:t>
            </a:r>
            <a:r>
              <a:rPr lang="en-US" sz="1400" b="1" dirty="0">
                <a:latin typeface="Consolas" panose="020B0609020204030204" pitchFamily="49" charset="0"/>
              </a:rPr>
              <a:t>);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maxIdx,n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</a:t>
            </a:r>
            <a:r>
              <a:rPr lang="en-US" sz="1400" b="1" dirty="0" err="1">
                <a:latin typeface="Consolas" panose="020B0609020204030204" pitchFamily="49" charset="0"/>
              </a:rPr>
              <a:t>buildHeap</a:t>
            </a:r>
            <a:r>
              <a:rPr lang="en-US" sz="1400" b="1" dirty="0"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n/2;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&gt;= 1;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--)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i,n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</a:t>
            </a:r>
            <a:r>
              <a:rPr lang="en-US" sz="1400" b="1" dirty="0" err="1">
                <a:latin typeface="Consolas" panose="020B0609020204030204" pitchFamily="49" charset="0"/>
              </a:rPr>
              <a:t>heapSort</a:t>
            </a:r>
            <a:r>
              <a:rPr lang="en-US" sz="1400" b="1" dirty="0"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buildHeap</a:t>
            </a:r>
            <a:r>
              <a:rPr lang="en-US" sz="1400" b="1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&gt;= 2;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--){ swap(1,i);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(1,i-1);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8817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SORTING A LIST OF RECORDS </a:t>
            </a:r>
            <a:r>
              <a:rPr lang="en-US" dirty="0"/>
              <a:t>(P.05.12.02)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7" y="1061093"/>
            <a:ext cx="7370363" cy="425166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Each participant in a competition has 2 types of information:</a:t>
            </a:r>
          </a:p>
          <a:p>
            <a:pPr lvl="1"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code: is the candidate code (string of characters length from 2 to 10)</a:t>
            </a:r>
          </a:p>
          <a:p>
            <a:pPr lvl="1"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score: score (an integer from 0 to 1000000, scores of participants are different)</a:t>
            </a:r>
          </a:p>
          <a:p>
            <a:pPr algn="just"/>
            <a:r>
              <a:rPr lang="en-US" sz="2200" dirty="0">
                <a:latin typeface="Lato" panose="020F0502020204030203"/>
                <a:cs typeface="Arial" panose="020B0604020202020204" pitchFamily="34" charset="0"/>
              </a:rPr>
              <a:t>Write a program to sort participants in descending order of scores</a:t>
            </a:r>
          </a:p>
          <a:p>
            <a:pPr algn="just"/>
            <a:r>
              <a:rPr lang="en-GB" sz="2000" dirty="0">
                <a:latin typeface="Lato" panose="020F0502020204030203"/>
              </a:rPr>
              <a:t>Data</a:t>
            </a:r>
          </a:p>
          <a:p>
            <a:pPr lvl="1" algn="just"/>
            <a:r>
              <a:rPr lang="en-GB" sz="2000" dirty="0">
                <a:latin typeface="Lato" panose="020F0502020204030203"/>
              </a:rPr>
              <a:t>Each line contains 2 information and the code and score of a candidate</a:t>
            </a:r>
          </a:p>
          <a:p>
            <a:pPr lvl="1" algn="just"/>
            <a:r>
              <a:rPr lang="en-GB" sz="2000" dirty="0">
                <a:latin typeface="Lato" panose="020F0502020204030203"/>
              </a:rPr>
              <a:t>Input data ends with a line containing #</a:t>
            </a:r>
          </a:p>
          <a:p>
            <a:pPr algn="just"/>
            <a:r>
              <a:rPr lang="en-GB" sz="2000" dirty="0">
                <a:latin typeface="Lato" panose="020F0502020204030203"/>
              </a:rPr>
              <a:t>Result</a:t>
            </a:r>
          </a:p>
          <a:p>
            <a:pPr lvl="1" algn="just"/>
            <a:r>
              <a:rPr lang="en-GB" sz="2000" dirty="0">
                <a:latin typeface="Lato" panose="020F0502020204030203"/>
              </a:rPr>
              <a:t>Write out on each line of code the score of a candidate in the sorted list (SPACE separator).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640522"/>
              </p:ext>
            </p:extLst>
          </p:nvPr>
        </p:nvGraphicFramePr>
        <p:xfrm>
          <a:off x="7814818" y="1615211"/>
          <a:ext cx="3858648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9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9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23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1986">
                <a:tc>
                  <a:txBody>
                    <a:bodyPr/>
                    <a:lstStyle/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S00001 27412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S00002 22981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S00003 32561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S00004 10915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S00005 17566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</a:p>
                    <a:p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S00003 32561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S00001 27412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S00002 22981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S00005 17566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S00004 10915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1854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AC4F83E9069D43AFA594D7F1D96885" ma:contentTypeVersion="0" ma:contentTypeDescription="Create a new document." ma:contentTypeScope="" ma:versionID="df0d93fba6de00feb2ce370ff5af767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764bea3eb9b1a5be8fd57fac5fb459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C208552-B20A-4AFF-B783-5951629982F4}"/>
</file>

<file path=customXml/itemProps2.xml><?xml version="1.0" encoding="utf-8"?>
<ds:datastoreItem xmlns:ds="http://schemas.openxmlformats.org/officeDocument/2006/customXml" ds:itemID="{093733DD-EE03-449C-88A5-8AB9EEF5C654}">
  <ds:schemaRefs>
    <ds:schemaRef ds:uri="http://www.w3.org/XML/1998/namespace"/>
    <ds:schemaRef ds:uri="http://purl.org/dc/terms/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elements/1.1/"/>
    <ds:schemaRef ds:uri="aca7c73a-4441-494b-bdc7-d241e2e7c022"/>
    <ds:schemaRef ds:uri="http://schemas.openxmlformats.org/package/2006/metadata/core-properties"/>
    <ds:schemaRef ds:uri="http://schemas.microsoft.com/office/infopath/2007/PartnerControls"/>
    <ds:schemaRef ds:uri="ec3c8a1e-e7d2-40eb-a53e-dfc8e21c73f0"/>
  </ds:schemaRefs>
</ds:datastoreItem>
</file>

<file path=customXml/itemProps3.xml><?xml version="1.0" encoding="utf-8"?>
<ds:datastoreItem xmlns:ds="http://schemas.openxmlformats.org/officeDocument/2006/customXml" ds:itemID="{26BE9A2D-7492-4A3B-846A-BB63B0B8707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876</TotalTime>
  <Words>2471</Words>
  <Application>Microsoft Macintosh PowerPoint</Application>
  <PresentationFormat>Widescreen</PresentationFormat>
  <Paragraphs>304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Consolas</vt:lpstr>
      <vt:lpstr>Lato</vt:lpstr>
      <vt:lpstr>Office Theme</vt:lpstr>
      <vt:lpstr>PowerPoint Presentation</vt:lpstr>
      <vt:lpstr>C BASIC</vt:lpstr>
      <vt:lpstr>PowerPoint Presentation</vt:lpstr>
      <vt:lpstr>CONTENT</vt:lpstr>
      <vt:lpstr>SORTING VECTORS OF INTEGERS (P.05.12.01)</vt:lpstr>
      <vt:lpstr>SORTING VECTORS OF INTEGERS - PSEUDOCODE</vt:lpstr>
      <vt:lpstr>SORTING VECTORS OF INTEGERS - PSEUDOCODE</vt:lpstr>
      <vt:lpstr>SORTING VECTORS OF INTEGERS – COMPLETE CODE</vt:lpstr>
      <vt:lpstr>SORTING A LIST OF RECORDS (P.05.12.02)</vt:lpstr>
      <vt:lpstr>SORTING A LIST OF RECORDS - PSEUDOCODE</vt:lpstr>
      <vt:lpstr>SORTING A LIST OF RECORDS – COMPLETE CODE</vt:lpstr>
      <vt:lpstr>SORTING A LIST OF RECORDS – COMPLETE CODE</vt:lpstr>
      <vt:lpstr>FINDING THE GREATEST COMMON SUBSET OF TWO SETS (P.05.12.03)</vt:lpstr>
      <vt:lpstr>FINDING THE GREATEST COMMON SUBSET OF TWO SETS - PSEUDOCODE</vt:lpstr>
      <vt:lpstr>FINDING THE GREATEST COMMON SUBSET OF TWO SETS – COMPLETE CODE</vt:lpstr>
      <vt:lpstr>FINDING THE GREATEST COMMON SUBSET OF TWO SETS – COMPLETE CODE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Nguyen Duc Anh</cp:lastModifiedBy>
  <cp:revision>123</cp:revision>
  <dcterms:created xsi:type="dcterms:W3CDTF">2021-05-28T04:32:29Z</dcterms:created>
  <dcterms:modified xsi:type="dcterms:W3CDTF">2023-12-22T03:15:08Z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0x01010078AC4F83E9069D43AFA594D7F1D96885</vt:lpwstr>
  </property>
</Properties>
</file>